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302" r:id="rId2"/>
    <p:sldId id="285" r:id="rId3"/>
    <p:sldId id="286" r:id="rId4"/>
    <p:sldId id="314" r:id="rId5"/>
    <p:sldId id="287" r:id="rId6"/>
    <p:sldId id="303" r:id="rId7"/>
    <p:sldId id="291" r:id="rId8"/>
    <p:sldId id="271" r:id="rId9"/>
    <p:sldId id="272" r:id="rId10"/>
    <p:sldId id="318" r:id="rId11"/>
    <p:sldId id="315" r:id="rId12"/>
    <p:sldId id="307" r:id="rId13"/>
    <p:sldId id="306" r:id="rId14"/>
    <p:sldId id="319" r:id="rId15"/>
    <p:sldId id="297" r:id="rId16"/>
    <p:sldId id="309" r:id="rId17"/>
    <p:sldId id="316" r:id="rId18"/>
    <p:sldId id="310" r:id="rId19"/>
    <p:sldId id="311" r:id="rId20"/>
    <p:sldId id="312" r:id="rId21"/>
    <p:sldId id="313" r:id="rId22"/>
    <p:sldId id="289" r:id="rId23"/>
    <p:sldId id="280" r:id="rId24"/>
    <p:sldId id="317" r:id="rId25"/>
    <p:sldId id="293" r:id="rId26"/>
    <p:sldId id="308" r:id="rId27"/>
    <p:sldId id="281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1156" autoAdjust="0"/>
  </p:normalViewPr>
  <p:slideViewPr>
    <p:cSldViewPr snapToGrid="0">
      <p:cViewPr varScale="1">
        <p:scale>
          <a:sx n="102" d="100"/>
          <a:sy n="102" d="100"/>
        </p:scale>
        <p:origin x="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F6D48-839A-4079-88E8-7934944BE4FE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B094-F955-4E18-8D5D-29192977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1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7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84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8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32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5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7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88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3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35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08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31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42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28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224" y="2130426"/>
            <a:ext cx="10979776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912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95F2D-C306-4B7B-BF73-C263EAFDFD66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9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0408" y="1371599"/>
            <a:ext cx="2963216" cy="831812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69909" y="1371599"/>
            <a:ext cx="7315200" cy="5349876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0408" y="2297956"/>
            <a:ext cx="2963216" cy="380232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155B0-2A8E-4149-8FD6-BC8A003CF525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A2BC-BF0E-456C-9F9A-F267674CAB7A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4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AD44-2311-4D1D-803B-16139D8004C9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7FBE-3AC3-414A-9A48-79B8B81C7B55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9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42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42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4574A-F0E7-45FF-8F79-268E925F3114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92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1608" y="1600201"/>
            <a:ext cx="5080421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5229" y="1600201"/>
            <a:ext cx="5068395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2E16A-844F-4D68-AAC4-FA6CDD44B1DA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7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093" y="1535113"/>
            <a:ext cx="50790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092" y="2174875"/>
            <a:ext cx="5079051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344E-258A-4F8A-A86B-00C6662B60C5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6779685" y="1531865"/>
            <a:ext cx="50790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779684" y="2171627"/>
            <a:ext cx="5079051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4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D087-231E-4FE9-8C10-1111E73E2163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2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D44C-77EA-4AC9-A3FB-966766FD0B07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4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55" y="273050"/>
            <a:ext cx="4011084" cy="891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1219" y="273052"/>
            <a:ext cx="6282404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8455" y="1347065"/>
            <a:ext cx="4011084" cy="4779100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F30A7-7DC6-4594-963F-411A81ED92ED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26056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1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608" y="4800600"/>
            <a:ext cx="10352016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81608" y="250170"/>
            <a:ext cx="10352016" cy="4477405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1608" y="5367338"/>
            <a:ext cx="10352016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07AD-FF7F-4761-AE02-73E473FFE9D3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5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19808" y="-1"/>
            <a:ext cx="11172192" cy="12316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1212225" cy="6858000"/>
          </a:xfrm>
          <a:prstGeom prst="rect">
            <a:avLst/>
          </a:prstGeom>
          <a:gradFill flip="none" rotWithShape="1">
            <a:gsLst>
              <a:gs pos="26000">
                <a:schemeClr val="tx2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093" y="1231602"/>
            <a:ext cx="10313531" cy="5124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177" y="6356351"/>
            <a:ext cx="1088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7F887832-8941-4BB7-9B58-CD46D81C9517}" type="datetime1">
              <a:rPr lang="en-US" smtClean="0">
                <a:solidFill>
                  <a:srgbClr val="FFFFFF"/>
                </a:solidFill>
              </a:rPr>
              <a:t>1/29/2022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8824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 descr="UA_Logo_reversed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7" y="242010"/>
            <a:ext cx="982220" cy="7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5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0.m4a"/><Relationship Id="rId7" Type="http://schemas.openxmlformats.org/officeDocument/2006/relationships/image" Target="../media/image8.PNG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m4a"/><Relationship Id="rId7" Type="http://schemas.openxmlformats.org/officeDocument/2006/relationships/image" Target="../media/image110.png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3.m4a"/><Relationship Id="rId7" Type="http://schemas.openxmlformats.org/officeDocument/2006/relationships/image" Target="../media/image120.png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15.m4a"/><Relationship Id="rId7" Type="http://schemas.openxmlformats.org/officeDocument/2006/relationships/image" Target="../media/image14.png"/><Relationship Id="rId2" Type="http://schemas.microsoft.com/office/2007/relationships/media" Target="../media/media15.m4a"/><Relationship Id="rId1" Type="http://schemas.openxmlformats.org/officeDocument/2006/relationships/tags" Target="../tags/tag11.xml"/><Relationship Id="rId6" Type="http://schemas.openxmlformats.org/officeDocument/2006/relationships/image" Target="../media/image90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media23.m4a"/><Relationship Id="rId7" Type="http://schemas.openxmlformats.org/officeDocument/2006/relationships/image" Target="../media/image25.PNG"/><Relationship Id="rId2" Type="http://schemas.microsoft.com/office/2007/relationships/media" Target="../media/media23.m4a"/><Relationship Id="rId1" Type="http://schemas.openxmlformats.org/officeDocument/2006/relationships/tags" Target="../tags/tag13.xml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5.m4a"/><Relationship Id="rId7" Type="http://schemas.openxmlformats.org/officeDocument/2006/relationships/image" Target="../media/image31.PNG"/><Relationship Id="rId2" Type="http://schemas.microsoft.com/office/2007/relationships/media" Target="../media/media25.m4a"/><Relationship Id="rId1" Type="http://schemas.openxmlformats.org/officeDocument/2006/relationships/tags" Target="../tags/tag14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7" Type="http://schemas.openxmlformats.org/officeDocument/2006/relationships/image" Target="../media/image2.png"/><Relationship Id="rId2" Type="http://schemas.microsoft.com/office/2007/relationships/media" Target="../media/media26.m4a"/><Relationship Id="rId1" Type="http://schemas.openxmlformats.org/officeDocument/2006/relationships/tags" Target="../tags/tag15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4808F111-AEDE-4267-8C66-6747A4E074B4}"/>
              </a:ext>
            </a:extLst>
          </p:cNvPr>
          <p:cNvSpPr txBox="1">
            <a:spLocks/>
          </p:cNvSpPr>
          <p:nvPr/>
        </p:nvSpPr>
        <p:spPr>
          <a:xfrm>
            <a:off x="1212224" y="2130426"/>
            <a:ext cx="1097977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Achieving Long-term Fairness in Sequential Decision Making</a:t>
            </a:r>
          </a:p>
        </p:txBody>
      </p:sp>
      <p:sp>
        <p:nvSpPr>
          <p:cNvPr id="18" name="Subtitle 9">
            <a:extLst>
              <a:ext uri="{FF2B5EF4-FFF2-40B4-BE49-F238E27FC236}">
                <a16:creationId xmlns:a16="http://schemas.microsoft.com/office/drawing/2014/main" id="{00B6F7A5-5510-4E1C-97DC-A69DE1DF2204}"/>
              </a:ext>
            </a:extLst>
          </p:cNvPr>
          <p:cNvSpPr txBox="1">
            <a:spLocks/>
          </p:cNvSpPr>
          <p:nvPr/>
        </p:nvSpPr>
        <p:spPr>
          <a:xfrm>
            <a:off x="2434912" y="3886200"/>
            <a:ext cx="8534400" cy="1752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Yaowei Hu (yaoweihu@uark.edu)</a:t>
            </a:r>
          </a:p>
          <a:p>
            <a:pPr marL="0" indent="0" algn="ctr"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Lu Zhang (lz006@uark.edu)</a:t>
            </a:r>
            <a:endParaRPr lang="en-US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aseline="300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University of Arkansas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1D491F-9095-4C2F-847D-B189E2CA89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450" y="6245045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13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6831">
        <p:sndAc>
          <p:endSnd/>
        </p:sndAc>
      </p:transition>
    </mc:Choice>
    <mc:Fallback xmlns="">
      <p:transition advTm="16831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7" objId="2"/>
        <p14:stopEvt time="1644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i="0" dirty="0">
                <a:effectLst/>
              </a:rPr>
              <a:t>Causality-based Long-term Fairness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8A6E51-7EF2-48F7-8774-F07FC20AF62C}"/>
                  </a:ext>
                </a:extLst>
              </p:cNvPr>
              <p:cNvSpPr txBox="1"/>
              <p:nvPr/>
            </p:nvSpPr>
            <p:spPr>
              <a:xfrm>
                <a:off x="1425145" y="1374101"/>
                <a:ext cx="1007025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Based on SCM, we assume a time-lagged causal graph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>
                    <a:cs typeface="David" panose="020B0604020202020204" pitchFamily="34" charset="-79"/>
                  </a:rPr>
                  <a:t> </a:t>
                </a:r>
              </a:p>
              <a:p>
                <a:r>
                  <a:rPr lang="en-US" sz="2800" dirty="0">
                    <a:cs typeface="David" panose="020B0604020202020204" pitchFamily="34" charset="-79"/>
                  </a:rPr>
                  <a:t>    for describing the causal relationship among variables over time.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8A6E51-7EF2-48F7-8774-F07FC20A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45" y="1374101"/>
                <a:ext cx="10070257" cy="954107"/>
              </a:xfrm>
              <a:prstGeom prst="rect">
                <a:avLst/>
              </a:prstGeom>
              <a:blipFill>
                <a:blip r:embed="rId6"/>
                <a:stretch>
                  <a:fillRect l="-1090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00401E3-079A-4F1E-B3D7-D99BF4600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59" y="2725050"/>
            <a:ext cx="4463481" cy="2942004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6D1C019-2233-4D47-9605-78CC430E32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73521" y="621188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936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0A9D-2E84-453D-9643-3FC2A5A0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</a:rPr>
              <a:t>Causality-based Long-term Fairness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029E7-AEE3-49E8-BE2C-19258218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63339-8EC8-49E1-80EE-13862C108036}"/>
              </a:ext>
            </a:extLst>
          </p:cNvPr>
          <p:cNvSpPr txBox="1"/>
          <p:nvPr/>
        </p:nvSpPr>
        <p:spPr>
          <a:xfrm>
            <a:off x="1520093" y="1598813"/>
            <a:ext cx="99758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long-term fairness. </a:t>
            </a:r>
            <a:r>
              <a:rPr lang="en-US" sz="2800" dirty="0"/>
              <a:t>Formulated as path-specific effects that are </a:t>
            </a:r>
          </a:p>
          <a:p>
            <a:r>
              <a:rPr lang="en-US" sz="2800" dirty="0"/>
              <a:t>    transmitted in the time-lagged causal graph along certain paths.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7A67F9-0B58-4232-B414-CB95AF298A97}"/>
                  </a:ext>
                </a:extLst>
              </p:cNvPr>
              <p:cNvSpPr txBox="1"/>
              <p:nvPr/>
            </p:nvSpPr>
            <p:spPr>
              <a:xfrm>
                <a:off x="1928765" y="4516868"/>
                <a:ext cx="9496185" cy="1484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Definition 1 </a:t>
                </a:r>
                <a:r>
                  <a:rPr lang="en-US" sz="2000" dirty="0"/>
                  <a:t>(Long-term Fairness). </a:t>
                </a:r>
                <a:r>
                  <a:rPr lang="en-US" sz="2000" i="1" dirty="0"/>
                  <a:t>The long-term fairness </a:t>
                </a:r>
              </a:p>
              <a:p>
                <a:r>
                  <a:rPr lang="en-US" sz="2000" i="1" dirty="0"/>
                  <a:t>of a  decision model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sz="2000" dirty="0"/>
                  <a:t> is measured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where </a:t>
                </a:r>
                <a:r>
                  <a:rPr lang="en-US" altLang="zh-CN" sz="2000" dirty="0"/>
                  <a:t>π </a:t>
                </a:r>
                <a:r>
                  <a:rPr lang="en-US" sz="2000" dirty="0"/>
                  <a:t>is a set of paths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passing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∗−1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</m:oMath>
                </a14:m>
                <a:r>
                  <a:rPr lang="en-US" sz="2000" dirty="0"/>
                  <a:t> represents the path-specific hard intervention and </a:t>
                </a:r>
                <a:r>
                  <a:rPr lang="en-US" altLang="zh-CN" sz="2000" dirty="0"/>
                  <a:t>θ represents the soft intervention through all paths.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7A67F9-0B58-4232-B414-CB95AF298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65" y="4516868"/>
                <a:ext cx="9496185" cy="1484637"/>
              </a:xfrm>
              <a:prstGeom prst="rect">
                <a:avLst/>
              </a:prstGeom>
              <a:blipFill>
                <a:blip r:embed="rId4"/>
                <a:stretch>
                  <a:fillRect l="-642" t="-2469" b="-6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91E6D5-C36F-4698-9C75-A47385DB895E}"/>
                  </a:ext>
                </a:extLst>
              </p:cNvPr>
              <p:cNvSpPr txBox="1"/>
              <p:nvPr/>
            </p:nvSpPr>
            <p:spPr>
              <a:xfrm>
                <a:off x="3384134" y="3228945"/>
                <a:ext cx="4203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91E6D5-C36F-4698-9C75-A47385DB8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134" y="3228945"/>
                <a:ext cx="4203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D89D0850-9ADA-4CEE-B058-EDBE5ED204F0}"/>
              </a:ext>
            </a:extLst>
          </p:cNvPr>
          <p:cNvSpPr/>
          <p:nvPr/>
        </p:nvSpPr>
        <p:spPr>
          <a:xfrm>
            <a:off x="3866971" y="3048048"/>
            <a:ext cx="384561" cy="7619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84869C-814D-4A45-8175-FD0BB0D7DBA9}"/>
                  </a:ext>
                </a:extLst>
              </p:cNvPr>
              <p:cNvSpPr txBox="1"/>
              <p:nvPr/>
            </p:nvSpPr>
            <p:spPr>
              <a:xfrm>
                <a:off x="4255804" y="2834052"/>
                <a:ext cx="66994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 irrelevant attributes: justifiable in decision making, evolved</a:t>
                </a:r>
              </a:p>
              <a:p>
                <a:r>
                  <a:rPr lang="en-US" sz="2000" dirty="0"/>
                  <a:t>       autonomously or altered by external factors.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84869C-814D-4A45-8175-FD0BB0D7D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804" y="2834052"/>
                <a:ext cx="6699411" cy="707886"/>
              </a:xfrm>
              <a:prstGeom prst="rect">
                <a:avLst/>
              </a:prstGeom>
              <a:blipFill>
                <a:blip r:embed="rId6"/>
                <a:stretch>
                  <a:fillRect t="-5172" r="-455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62EE9E-3945-4A83-9844-EC89EE8E8D26}"/>
                  </a:ext>
                </a:extLst>
              </p:cNvPr>
              <p:cNvSpPr txBox="1"/>
              <p:nvPr/>
            </p:nvSpPr>
            <p:spPr>
              <a:xfrm>
                <a:off x="4255804" y="3609897"/>
                <a:ext cx="41713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  relevant attributes: the remaining 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62EE9E-3945-4A83-9844-EC89EE8E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804" y="3609897"/>
                <a:ext cx="4171335" cy="400110"/>
              </a:xfrm>
              <a:prstGeom prst="rect">
                <a:avLst/>
              </a:prstGeom>
              <a:blipFill>
                <a:blip r:embed="rId7"/>
                <a:stretch>
                  <a:fillRect t="-7576" r="-73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7BC270-9257-43B3-A712-AE46277225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15363" y="6211889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5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  <p:bldP spid="8" grpId="0"/>
      <p:bldP spid="9" grpId="0" animBg="1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i="0" dirty="0">
                <a:effectLst/>
              </a:rPr>
              <a:t>Loss Function and Short-term Fairness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0D839-859F-4BE5-B457-C30A94597501}"/>
              </a:ext>
            </a:extLst>
          </p:cNvPr>
          <p:cNvSpPr txBox="1"/>
          <p:nvPr/>
        </p:nvSpPr>
        <p:spPr>
          <a:xfrm>
            <a:off x="1520093" y="1359243"/>
            <a:ext cx="4277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Two other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2209A-A65B-4AEC-91F6-CDCB1F36DB75}"/>
              </a:ext>
            </a:extLst>
          </p:cNvPr>
          <p:cNvSpPr txBox="1"/>
          <p:nvPr/>
        </p:nvSpPr>
        <p:spPr>
          <a:xfrm>
            <a:off x="2018270" y="2100649"/>
            <a:ext cx="9910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   </a:t>
            </a:r>
            <a:r>
              <a:rPr lang="en-US" sz="2400" b="1" dirty="0"/>
              <a:t>Short-term Fairness.  </a:t>
            </a:r>
            <a:r>
              <a:rPr lang="en-US" sz="2400" dirty="0"/>
              <a:t>The decision model should also satisfy certain</a:t>
            </a:r>
          </a:p>
          <a:p>
            <a:r>
              <a:rPr lang="en-US" sz="2400" dirty="0"/>
              <a:t>     short-term fairness requirement at each time step to enforce local equality,</a:t>
            </a:r>
          </a:p>
          <a:p>
            <a:r>
              <a:rPr lang="en-US" sz="2400" dirty="0"/>
              <a:t>     which may be stipulated by law or regulations.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F1618E1-E348-4A78-9D15-F20E6C575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569" y="3793275"/>
            <a:ext cx="3598055" cy="2371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6D4545-0DB1-4448-9E91-25CD8A28ACEA}"/>
                  </a:ext>
                </a:extLst>
              </p:cNvPr>
              <p:cNvSpPr txBox="1"/>
              <p:nvPr/>
            </p:nvSpPr>
            <p:spPr>
              <a:xfrm>
                <a:off x="1520093" y="3793275"/>
                <a:ext cx="6284128" cy="2408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Definition 2 </a:t>
                </a:r>
                <a:r>
                  <a:rPr lang="en-US" sz="2000" dirty="0"/>
                  <a:t>(</a:t>
                </a:r>
                <a:r>
                  <a:rPr lang="en-US" altLang="zh-CN" sz="2000" dirty="0"/>
                  <a:t>Short-term </a:t>
                </a:r>
                <a:r>
                  <a:rPr lang="en-US" sz="2000" dirty="0"/>
                  <a:t>Fairness). </a:t>
                </a:r>
                <a:r>
                  <a:rPr lang="en-US" sz="2000" i="1" dirty="0"/>
                  <a:t>The short-term fairness of a decision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sz="2000" dirty="0"/>
                  <a:t>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is measured by the causal effect transmitted through paths involved in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, i.e.,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with redlining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</m:oMath>
                </a14:m>
                <a:r>
                  <a:rPr lang="en-US" sz="2000" dirty="0"/>
                  <a:t> is the path-specific hard intervention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represents the soft intervention.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6D4545-0DB1-4448-9E91-25CD8A28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3" y="3793275"/>
                <a:ext cx="6284128" cy="2408352"/>
              </a:xfrm>
              <a:prstGeom prst="rect">
                <a:avLst/>
              </a:prstGeom>
              <a:blipFill>
                <a:blip r:embed="rId7"/>
                <a:stretch>
                  <a:fillRect l="-970" t="-1266" r="-291" b="-3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17D16A-EA52-46B7-8679-F92A5AAE16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10997" y="6164853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485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i="0" dirty="0">
                <a:effectLst/>
              </a:rPr>
              <a:t>Loss Function and Short-term Fairness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0D839-859F-4BE5-B457-C30A94597501}"/>
              </a:ext>
            </a:extLst>
          </p:cNvPr>
          <p:cNvSpPr txBox="1"/>
          <p:nvPr/>
        </p:nvSpPr>
        <p:spPr>
          <a:xfrm>
            <a:off x="1520093" y="1359243"/>
            <a:ext cx="4277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Two other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2209A-A65B-4AEC-91F6-CDCB1F36DB75}"/>
              </a:ext>
            </a:extLst>
          </p:cNvPr>
          <p:cNvSpPr txBox="1"/>
          <p:nvPr/>
        </p:nvSpPr>
        <p:spPr>
          <a:xfrm>
            <a:off x="2018270" y="2108887"/>
            <a:ext cx="9712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   </a:t>
            </a:r>
            <a:r>
              <a:rPr lang="en-US" sz="2400" b="1" dirty="0"/>
              <a:t>Institution Utility.</a:t>
            </a:r>
            <a:r>
              <a:rPr lang="en-US" sz="2400" dirty="0"/>
              <a:t>  It is a natural desire for a predictive decision model to </a:t>
            </a:r>
          </a:p>
          <a:p>
            <a:r>
              <a:rPr lang="en-US" sz="2400" dirty="0"/>
              <a:t>     maximize the institution utility.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E05A259-EE96-42A9-9A26-41A03C341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569" y="3793275"/>
            <a:ext cx="3598055" cy="2371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B5036-FDD1-46D9-9DF3-22126F0D8945}"/>
                  </a:ext>
                </a:extLst>
              </p:cNvPr>
              <p:cNvSpPr txBox="1"/>
              <p:nvPr/>
            </p:nvSpPr>
            <p:spPr>
              <a:xfrm>
                <a:off x="1520093" y="4247954"/>
                <a:ext cx="6284128" cy="105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Definition 3 </a:t>
                </a:r>
                <a:r>
                  <a:rPr lang="en-US" sz="2000" dirty="0"/>
                  <a:t>(</a:t>
                </a:r>
                <a:r>
                  <a:rPr lang="en-US" altLang="zh-CN" sz="2000" dirty="0"/>
                  <a:t>Institute </a:t>
                </a:r>
                <a:r>
                  <a:rPr lang="en-US" sz="2000" dirty="0"/>
                  <a:t>Utility). </a:t>
                </a:r>
                <a:r>
                  <a:rPr lang="en-US" sz="2000" i="1" dirty="0"/>
                  <a:t>The institution utility of a decision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sz="2000" dirty="0"/>
                  <a:t> is measured by the aggregate loss given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sz="2000" dirty="0"/>
                  <a:t> is the loss function.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6B5036-FDD1-46D9-9DF3-22126F0D8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3" y="4247954"/>
                <a:ext cx="6284128" cy="1055289"/>
              </a:xfrm>
              <a:prstGeom prst="rect">
                <a:avLst/>
              </a:prstGeom>
              <a:blipFill>
                <a:blip r:embed="rId7"/>
                <a:stretch>
                  <a:fillRect l="-1067" t="-3468" r="-388" b="-67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2AAAC6-8881-4B7F-81EC-85883123C9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51674" y="628411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72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4F54C-190E-4C79-A427-6AC6DD85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Intervention for 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7ED9C-DE37-4DA0-9317-2A070F954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all three definitions, we use soft intervention for modeling the decision model deployment. </a:t>
            </a:r>
          </a:p>
          <a:p>
            <a:pPr lvl="1"/>
            <a:r>
              <a:rPr lang="en-US" dirty="0"/>
              <a:t>We treat the deployment of the decision model at each time step as to perform a soft intervention on the decision variable. </a:t>
            </a:r>
          </a:p>
          <a:p>
            <a:pPr lvl="1"/>
            <a:r>
              <a:rPr lang="en-US" dirty="0"/>
              <a:t>The change to underlying population could be inferred as the post-intervention distribution after performing the soft intervention.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0BF5A-0322-477E-8BE3-B88412B9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6C2A86-3B60-4524-BD07-CB62B9AFE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12597" y="6211889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9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i="0" dirty="0">
                <a:effectLst/>
              </a:rPr>
              <a:t>Learning Fair Decision Model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20F86A9-84C2-4407-B6B4-927D7960EE6D}"/>
                  </a:ext>
                </a:extLst>
              </p:cNvPr>
              <p:cNvSpPr/>
              <p:nvPr/>
            </p:nvSpPr>
            <p:spPr>
              <a:xfrm>
                <a:off x="1520093" y="1518415"/>
                <a:ext cx="10206681" cy="127686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goal</a:t>
                </a:r>
                <a:r>
                  <a:rPr lang="en-US" sz="2400" dirty="0">
                    <a:solidFill>
                      <a:schemeClr val="tx1"/>
                    </a:solidFill>
                  </a:rPr>
                  <a:t> is to learn a functional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parameterized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By meeting the two requirements of institution utility and short-term fairness, the functional mapping will achieve long-term fairness.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20F86A9-84C2-4407-B6B4-927D7960E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3" y="1518415"/>
                <a:ext cx="10206681" cy="1276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101E010-4F8C-4CBC-9115-824BF6853C1D}"/>
              </a:ext>
            </a:extLst>
          </p:cNvPr>
          <p:cNvSpPr txBox="1"/>
          <p:nvPr/>
        </p:nvSpPr>
        <p:spPr>
          <a:xfrm>
            <a:off x="1520093" y="3080000"/>
            <a:ext cx="100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Formulation 1. </a:t>
            </a:r>
            <a:r>
              <a:rPr lang="en-US" sz="2400" i="1" dirty="0"/>
              <a:t>The problem of fair sequential decision making is formulated as the constrained optimization:</a:t>
            </a:r>
            <a:r>
              <a:rPr lang="en-US" sz="2400" dirty="0"/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FC98F9-0B0C-4F8B-9521-E4871A47DB32}"/>
                  </a:ext>
                </a:extLst>
              </p:cNvPr>
              <p:cNvSpPr txBox="1"/>
              <p:nvPr/>
            </p:nvSpPr>
            <p:spPr>
              <a:xfrm>
                <a:off x="4861040" y="3977142"/>
                <a:ext cx="3615157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i="0" dirty="0"/>
                  <a:t>a</a:t>
                </a:r>
                <a:r>
                  <a:rPr lang="en-US" sz="2400" b="0" i="0" dirty="0" err="1"/>
                  <a:t>rg</a:t>
                </a:r>
                <a:r>
                  <a:rPr lang="en-US" sz="2400" b="0" i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2400" b="0" i="0" dirty="0"/>
                  <a:t>⁡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FC98F9-0B0C-4F8B-9521-E4871A47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040" y="3977142"/>
                <a:ext cx="3615157" cy="509178"/>
              </a:xfrm>
              <a:prstGeom prst="rect">
                <a:avLst/>
              </a:prstGeom>
              <a:blipFill>
                <a:blip r:embed="rId7"/>
                <a:stretch>
                  <a:fillRect l="-2530" t="-3571" b="-2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3C71E4-6317-43DC-BB4D-E1BBAE55EEB0}"/>
                  </a:ext>
                </a:extLst>
              </p:cNvPr>
              <p:cNvSpPr txBox="1"/>
              <p:nvPr/>
            </p:nvSpPr>
            <p:spPr>
              <a:xfrm>
                <a:off x="3506037" y="4520136"/>
                <a:ext cx="6521722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i="1" dirty="0"/>
                  <a:t>s.</a:t>
                </a:r>
                <a:r>
                  <a:rPr lang="en-US" sz="2400" i="1" dirty="0" err="1"/>
                  <a:t>t.</a:t>
                </a:r>
                <a:r>
                  <a:rPr lang="en-US" sz="2400" i="1" dirty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0" i="0" dirty="0"/>
                  <a:t>⁡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3C71E4-6317-43DC-BB4D-E1BBAE55E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037" y="4520136"/>
                <a:ext cx="6521722" cy="509178"/>
              </a:xfrm>
              <a:prstGeom prst="rect">
                <a:avLst/>
              </a:prstGeom>
              <a:blipFill>
                <a:blip r:embed="rId8"/>
                <a:stretch>
                  <a:fillRect l="-1402" t="-3571" b="-2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A7828C-5F62-4BFE-A8E1-B8F75497329B}"/>
                  </a:ext>
                </a:extLst>
              </p:cNvPr>
              <p:cNvSpPr txBox="1"/>
              <p:nvPr/>
            </p:nvSpPr>
            <p:spPr>
              <a:xfrm>
                <a:off x="3155091" y="5063130"/>
                <a:ext cx="7591379" cy="515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…, 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A7828C-5F62-4BFE-A8E1-B8F754973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091" y="5063130"/>
                <a:ext cx="7591379" cy="515910"/>
              </a:xfrm>
              <a:prstGeom prst="rect">
                <a:avLst/>
              </a:prstGeom>
              <a:blipFill>
                <a:blip r:embed="rId9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33332B-4EB3-4290-B5AD-D04DAF17F29E}"/>
                  </a:ext>
                </a:extLst>
              </p:cNvPr>
              <p:cNvSpPr txBox="1"/>
              <p:nvPr/>
            </p:nvSpPr>
            <p:spPr>
              <a:xfrm>
                <a:off x="1520094" y="5625544"/>
                <a:ext cx="98151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are thresholds for long-term fairness and short-term fairness constraints, respectively.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33332B-4EB3-4290-B5AD-D04DAF17F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4" y="5625544"/>
                <a:ext cx="9815172" cy="830997"/>
              </a:xfrm>
              <a:prstGeom prst="rect">
                <a:avLst/>
              </a:prstGeom>
              <a:blipFill>
                <a:blip r:embed="rId10"/>
                <a:stretch>
                  <a:fillRect l="-932" t="-5882" r="-435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2D9177-0EA8-4D28-9094-0CA357679B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920413" y="621188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07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9" grpId="0"/>
      <p:bldP spid="8" grpId="0"/>
      <p:bldP spid="11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9404-3A55-417F-872F-5AA6C1F6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Performative Risk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286AC-0AC7-44C1-A781-D82BD41A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EB7A1-8040-4D09-9B59-EAD9270FDCCD}"/>
              </a:ext>
            </a:extLst>
          </p:cNvPr>
          <p:cNvSpPr txBox="1"/>
          <p:nvPr/>
        </p:nvSpPr>
        <p:spPr>
          <a:xfrm>
            <a:off x="1688757" y="1515762"/>
            <a:ext cx="9520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Solving the optimization problem in Problem Formulation 1 is not trivial. 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FA982407-B8CC-4E75-BE6D-D494B28F7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718" y="2323801"/>
            <a:ext cx="5233059" cy="1286427"/>
          </a:xfrm>
          <a:prstGeom prst="rect">
            <a:avLst/>
          </a:prstGeom>
        </p:spPr>
      </p:pic>
      <p:pic>
        <p:nvPicPr>
          <p:cNvPr id="12" name="Picture 11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8C8B58AC-644A-4CC1-837D-AEA7241DC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11" y="2323801"/>
            <a:ext cx="2115308" cy="556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F543AC-EFD9-4FE0-A705-28200A283192}"/>
              </a:ext>
            </a:extLst>
          </p:cNvPr>
          <p:cNvSpPr txBox="1"/>
          <p:nvPr/>
        </p:nvSpPr>
        <p:spPr>
          <a:xfrm>
            <a:off x="1688756" y="4152292"/>
            <a:ext cx="1031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Convert </a:t>
            </a:r>
            <a:r>
              <a:rPr lang="en-US" sz="2400" dirty="0"/>
              <a:t>Problem Formulation 1 to the form of performative risk optimization.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E995F2-FEA8-4B06-AFF3-C43F14C56D47}"/>
              </a:ext>
            </a:extLst>
          </p:cNvPr>
          <p:cNvSpPr/>
          <p:nvPr/>
        </p:nvSpPr>
        <p:spPr>
          <a:xfrm>
            <a:off x="7912359" y="2291964"/>
            <a:ext cx="1399592" cy="5566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ED526-EFB1-4A64-81ED-A5C56AABBE4A}"/>
              </a:ext>
            </a:extLst>
          </p:cNvPr>
          <p:cNvSpPr/>
          <p:nvPr/>
        </p:nvSpPr>
        <p:spPr>
          <a:xfrm>
            <a:off x="8198981" y="3019049"/>
            <a:ext cx="1968475" cy="5566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A022F-BB94-4AC8-AA48-8762E822434C}"/>
              </a:ext>
            </a:extLst>
          </p:cNvPr>
          <p:cNvSpPr txBox="1"/>
          <p:nvPr/>
        </p:nvSpPr>
        <p:spPr>
          <a:xfrm>
            <a:off x="1688756" y="4663784"/>
            <a:ext cx="982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 general formulation of the performative risk optimization is</a:t>
            </a:r>
            <a:endParaRPr lang="en-US" sz="2400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8D37F78-5206-4308-9EAC-00BB774E6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97" y="5273462"/>
            <a:ext cx="2823062" cy="612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0CEE47-4933-4F01-9B13-B6878E03462D}"/>
              </a:ext>
            </a:extLst>
          </p:cNvPr>
          <p:cNvSpPr/>
          <p:nvPr/>
        </p:nvSpPr>
        <p:spPr>
          <a:xfrm>
            <a:off x="3445852" y="2273974"/>
            <a:ext cx="1874866" cy="5566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E3AB42-F915-4888-ADC9-7AD6D2C85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08497" y="6261650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1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3" grpId="0" animBg="1"/>
      <p:bldP spid="11" grpId="0" animBg="1"/>
      <p:bldP spid="14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5DE78C-6DBC-4D15-80C8-6CD20A44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Performative Risk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70CF2B7-F6E1-4433-A7BF-F1E335EC69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By adopting the surrogate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, we can reformulate both loss function and constraints.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70CF2B7-F6E1-4433-A7BF-F1E335EC69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64" t="-1070" r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F13CF-3553-4EFE-A676-6DA9A098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97304C55-255C-4139-AC17-A787270CD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75" y="3090370"/>
            <a:ext cx="5693837" cy="1312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BAB2BA-E310-4B8F-97E0-DF48F760A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125" y="2407144"/>
            <a:ext cx="3571439" cy="267858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89E419-D78F-48A2-A5B8-B865809CE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75120" y="6261265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9404-3A55-417F-872F-5AA6C1F6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Performative Risk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286AC-0AC7-44C1-A781-D82BD41A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EB7A1-8040-4D09-9B59-EAD9270FDCCD}"/>
              </a:ext>
            </a:extLst>
          </p:cNvPr>
          <p:cNvSpPr txBox="1"/>
          <p:nvPr/>
        </p:nvSpPr>
        <p:spPr>
          <a:xfrm>
            <a:off x="1614331" y="1409230"/>
            <a:ext cx="9352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Reformulate utility, short-term fairness and long-term fairness in the form of performative risk.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612FE90-A411-463F-A2D6-D5AC1AC93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464220"/>
            <a:ext cx="4427169" cy="377467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E136F6-8B2D-49BC-A823-A3526B819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6740" y="6166228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9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9404-3A55-417F-872F-5AA6C1F6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Performative Risk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286AC-0AC7-44C1-A781-D82BD41A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300D-CF02-44DC-8F9B-F7E583CE6A43}"/>
              </a:ext>
            </a:extLst>
          </p:cNvPr>
          <p:cNvSpPr txBox="1"/>
          <p:nvPr/>
        </p:nvSpPr>
        <p:spPr>
          <a:xfrm>
            <a:off x="1672077" y="1605427"/>
            <a:ext cx="1000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Formulation 2. </a:t>
            </a:r>
            <a:r>
              <a:rPr lang="en-US" sz="2400" i="1" dirty="0"/>
              <a:t>The problem of fair sequential decision making is reformulated as the performative risk optimization:</a:t>
            </a:r>
            <a:r>
              <a:rPr lang="en-US" sz="2400" dirty="0"/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EDF871-5B1F-43F8-8B95-49BD635D5683}"/>
                  </a:ext>
                </a:extLst>
              </p:cNvPr>
              <p:cNvSpPr txBox="1"/>
              <p:nvPr/>
            </p:nvSpPr>
            <p:spPr>
              <a:xfrm>
                <a:off x="3640610" y="2653330"/>
                <a:ext cx="6072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i="0" dirty="0"/>
                  <a:t>a</a:t>
                </a:r>
                <a:r>
                  <a:rPr lang="en-US" sz="2400" b="0" i="0" dirty="0" err="1"/>
                  <a:t>rg</a:t>
                </a:r>
                <a:r>
                  <a:rPr lang="en-US" sz="2400" b="0" i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b="0" i="0" dirty="0"/>
                  <a:t>⁡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EDF871-5B1F-43F8-8B95-49BD635D5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610" y="2653330"/>
                <a:ext cx="6072496" cy="461665"/>
              </a:xfrm>
              <a:prstGeom prst="rect">
                <a:avLst/>
              </a:prstGeom>
              <a:blipFill>
                <a:blip r:embed="rId4"/>
                <a:stretch>
                  <a:fillRect l="-150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FB8087-4A1F-48A8-9C75-E1088F66BEF5}"/>
                  </a:ext>
                </a:extLst>
              </p:cNvPr>
              <p:cNvSpPr txBox="1"/>
              <p:nvPr/>
            </p:nvSpPr>
            <p:spPr>
              <a:xfrm>
                <a:off x="1672077" y="3327507"/>
                <a:ext cx="93666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800" i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i="1" dirty="0"/>
                  <a:t> are weight parameters and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400" i="1" dirty="0"/>
                  <a:t> </a:t>
                </a:r>
                <a:endParaRPr lang="en-US" sz="28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FB8087-4A1F-48A8-9C75-E1088F66B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77" y="3327507"/>
                <a:ext cx="9366626" cy="523220"/>
              </a:xfrm>
              <a:prstGeom prst="rect">
                <a:avLst/>
              </a:prstGeom>
              <a:blipFill>
                <a:blip r:embed="rId5"/>
                <a:stretch>
                  <a:fillRect l="-976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D616BF-D26B-48CF-BF43-45059F177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83909" y="6101557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E82D4C-DD86-4EAA-8203-2359FCE79E10}"/>
              </a:ext>
            </a:extLst>
          </p:cNvPr>
          <p:cNvSpPr txBox="1"/>
          <p:nvPr/>
        </p:nvSpPr>
        <p:spPr>
          <a:xfrm>
            <a:off x="1530224" y="2906365"/>
            <a:ext cx="992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Various fairness notions: </a:t>
            </a:r>
            <a:r>
              <a:rPr lang="en-US" sz="2800" i="1" dirty="0"/>
              <a:t>demographic parity</a:t>
            </a:r>
            <a:r>
              <a:rPr lang="en-US" sz="2800" dirty="0"/>
              <a:t>, </a:t>
            </a:r>
            <a:r>
              <a:rPr lang="en-US" sz="2800" i="1" dirty="0"/>
              <a:t>equalized odds</a:t>
            </a:r>
            <a:r>
              <a:rPr lang="en-US" sz="2800" dirty="0"/>
              <a:t> and </a:t>
            </a:r>
            <a:r>
              <a:rPr lang="en-US" sz="2800" i="1" dirty="0"/>
              <a:t>counterfactual fairness</a:t>
            </a:r>
            <a:r>
              <a:rPr lang="en-US" sz="280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5A075-24E2-47CD-87DB-16BA67AA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Fair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7407E-0464-4301-B466-4C890C28D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A7198-0FBB-4565-BD1B-1C7C79822E90}"/>
              </a:ext>
            </a:extLst>
          </p:cNvPr>
          <p:cNvSpPr txBox="1"/>
          <p:nvPr/>
        </p:nvSpPr>
        <p:spPr>
          <a:xfrm>
            <a:off x="1530224" y="1655806"/>
            <a:ext cx="100950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Fair machine learning plays an important role in decision making </a:t>
            </a:r>
          </a:p>
          <a:p>
            <a:r>
              <a:rPr lang="en-US" sz="2800" dirty="0"/>
              <a:t>      tasks such as hiring, college admissions and bank loans.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6C5C2-27B6-4F6F-B024-9D8687EF7D04}"/>
              </a:ext>
            </a:extLst>
          </p:cNvPr>
          <p:cNvSpPr txBox="1"/>
          <p:nvPr/>
        </p:nvSpPr>
        <p:spPr>
          <a:xfrm>
            <a:off x="1520093" y="4162527"/>
            <a:ext cx="9935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However, the majority of studies on fair machine learning focus </a:t>
            </a:r>
          </a:p>
          <a:p>
            <a:r>
              <a:rPr lang="en-US" sz="2800" dirty="0"/>
              <a:t>      on </a:t>
            </a:r>
            <a:r>
              <a:rPr lang="en-US" sz="2800" dirty="0">
                <a:solidFill>
                  <a:srgbClr val="C00000"/>
                </a:solidFill>
              </a:rPr>
              <a:t>the static or one-shot classification setting</a:t>
            </a:r>
            <a:r>
              <a:rPr lang="en-US" sz="2800" dirty="0"/>
              <a:t>.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D05B0E-3284-4BCF-B4CD-13184744C2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8517" y="628411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146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4207"/>
    </mc:Choice>
    <mc:Fallback>
      <p:transition advClick="0" advTm="34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  <p:bldP spid="6" grpId="0"/>
    </p:bldLst>
  </p:timing>
  <p:extLst>
    <p:ext uri="{E180D4A7-C9FB-4DFB-919C-405C955672EB}">
      <p14:showEvtLst xmlns:p14="http://schemas.microsoft.com/office/powerpoint/2010/main">
        <p14:playEvt time="79" objId="7"/>
        <p14:stopEvt time="34207" objId="7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9404-3A55-417F-872F-5AA6C1F6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NimbusRomNo9L-Medi"/>
              </a:rPr>
              <a:t>Repeated Risk Minimization</a:t>
            </a:r>
            <a:endParaRPr lang="en-US" sz="115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286AC-0AC7-44C1-A781-D82BD41A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B2B8A-EDDD-4F3B-96B9-988B297F4A1E}"/>
              </a:ext>
            </a:extLst>
          </p:cNvPr>
          <p:cNvSpPr txBox="1"/>
          <p:nvPr/>
        </p:nvSpPr>
        <p:spPr>
          <a:xfrm>
            <a:off x="1520093" y="1342547"/>
            <a:ext cx="9559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Repeated risk minimization (RRM) is an iterative algorithmic heuristic for</a:t>
            </a:r>
          </a:p>
          <a:p>
            <a:r>
              <a:rPr lang="en-US" sz="2400" dirty="0"/>
              <a:t>     solving the performative risk optimization problem.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DE3683-E876-4768-A742-37A44C9A3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462" y="2265823"/>
            <a:ext cx="5203185" cy="457570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7A3082-6BAC-442A-AFB6-C65A92E99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90751" y="6284119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9404-3A55-417F-872F-5AA6C1F6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NimbusRomNo9L-Medi"/>
              </a:rPr>
              <a:t>Convergence Analysis of RRM</a:t>
            </a:r>
            <a:endParaRPr lang="en-US" sz="115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286AC-0AC7-44C1-A781-D82BD41A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B2B8A-EDDD-4F3B-96B9-988B297F4A1E}"/>
              </a:ext>
            </a:extLst>
          </p:cNvPr>
          <p:cNvSpPr txBox="1"/>
          <p:nvPr/>
        </p:nvSpPr>
        <p:spPr>
          <a:xfrm>
            <a:off x="1520093" y="1342547"/>
            <a:ext cx="10243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The convergence of the RRM algorithm depends on the smoothness and convexity of the loss function, as well as the sensitivity of the distribution to the parameters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182745-6BAF-4553-B327-0FD6C26CB7C9}"/>
                  </a:ext>
                </a:extLst>
              </p:cNvPr>
              <p:cNvSpPr txBox="1"/>
              <p:nvPr/>
            </p:nvSpPr>
            <p:spPr>
              <a:xfrm>
                <a:off x="1812120" y="3227684"/>
                <a:ext cx="9424291" cy="1787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Theorem 1. </a:t>
                </a:r>
                <a:r>
                  <a:rPr lang="en-US" sz="2400" i="1" dirty="0"/>
                  <a:t>Suppose that surrogated loss function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400" i="1" dirty="0"/>
                  <a:t> is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i="1" dirty="0"/>
                  <a:t>jointly smooth 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sz="2400" i="1" dirty="0"/>
                  <a:t>-strongly convex, and 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i="1" dirty="0"/>
                  <a:t> are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i="1" dirty="0"/>
                  <a:t>-sensitive for any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i="1" dirty="0"/>
                  <a:t>, then the repeated risk minimization converges to a stable point at a linear rate,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𝑚𝑐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−1)&lt;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β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γ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r>
                  <a:rPr lang="en-US" altLang="zh-CN" sz="2400" i="1" dirty="0"/>
                  <a:t>		</a:t>
                </a:r>
                <a:r>
                  <a:rPr lang="en-US" sz="2400" i="1" dirty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182745-6BAF-4553-B327-0FD6C26C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20" y="3227684"/>
                <a:ext cx="9424291" cy="1787028"/>
              </a:xfrm>
              <a:prstGeom prst="rect">
                <a:avLst/>
              </a:prstGeom>
              <a:blipFill>
                <a:blip r:embed="rId4"/>
                <a:stretch>
                  <a:fillRect l="-970" t="-2721" r="-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2330EB-FFC6-45F0-8CCC-9985F38CC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81617" y="6284119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4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B3B9-BBE5-44DD-A09B-2C99AEF8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BA548-7842-40CC-B82E-11284010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E94BE-6984-4A9C-BA46-769DD4E7A481}"/>
              </a:ext>
            </a:extLst>
          </p:cNvPr>
          <p:cNvSpPr txBox="1"/>
          <p:nvPr/>
        </p:nvSpPr>
        <p:spPr>
          <a:xfrm>
            <a:off x="1931969" y="2003464"/>
            <a:ext cx="9489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1" dirty="0"/>
              <a:t>Logistic Regression (LR)</a:t>
            </a:r>
            <a:r>
              <a:rPr lang="en-US" sz="2400" dirty="0"/>
              <a:t>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j-lt"/>
              </a:rPr>
              <a:t>An unconstrained logistic regression model which takes user features and labels from all time steps as inputs and outputs.</a:t>
            </a:r>
            <a:r>
              <a:rPr lang="en-US" sz="2400" dirty="0">
                <a:latin typeface="+mj-lt"/>
              </a:rPr>
              <a:t> 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9D33F-D4CC-4E92-9873-4E45880BFB46}"/>
              </a:ext>
            </a:extLst>
          </p:cNvPr>
          <p:cNvSpPr txBox="1"/>
          <p:nvPr/>
        </p:nvSpPr>
        <p:spPr>
          <a:xfrm>
            <a:off x="1931969" y="3389590"/>
            <a:ext cx="96462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1" i="0" dirty="0">
                <a:solidFill>
                  <a:srgbClr val="000000"/>
                </a:solidFill>
                <a:effectLst/>
              </a:rPr>
              <a:t>Fair Model with Demographic Parity (FMDP)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: On the basis of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the logistic regression model, fairness constraint is added to achieve demographic parity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2480A-74BD-4354-BE92-48E0AE7A5522}"/>
              </a:ext>
            </a:extLst>
          </p:cNvPr>
          <p:cNvSpPr txBox="1"/>
          <p:nvPr/>
        </p:nvSpPr>
        <p:spPr>
          <a:xfrm>
            <a:off x="1931969" y="4775716"/>
            <a:ext cx="100252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1" i="0" dirty="0">
                <a:solidFill>
                  <a:srgbClr val="000000"/>
                </a:solidFill>
                <a:effectLst/>
              </a:rPr>
              <a:t>Fair Model with Equal Opportunity (FMEO)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: On the basis of  the logistic regression model, fairness constraint is added to achieve equal opportunity.</a:t>
            </a:r>
            <a:r>
              <a:rPr lang="en-US" sz="2400" dirty="0"/>
              <a:t>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156844-249F-4901-A4A3-FB0051ECB381}"/>
              </a:ext>
            </a:extLst>
          </p:cNvPr>
          <p:cNvSpPr txBox="1">
            <a:spLocks/>
          </p:cNvSpPr>
          <p:nvPr/>
        </p:nvSpPr>
        <p:spPr>
          <a:xfrm>
            <a:off x="1520094" y="1231602"/>
            <a:ext cx="9948006" cy="490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Baselines:</a:t>
            </a:r>
            <a:br>
              <a:rPr lang="en-US" sz="2600" dirty="0"/>
            </a:br>
            <a:endParaRPr lang="en-US" dirty="0"/>
          </a:p>
          <a:p>
            <a:pPr lvl="1"/>
            <a:endParaRPr lang="en-US" dirty="0"/>
          </a:p>
          <a:p>
            <a:pPr marL="609585" lvl="1" indent="0">
              <a:buFont typeface="Arial"/>
              <a:buNone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798B2E-9EB8-4692-99F9-54DE56BC9C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58513" y="6238320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176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4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8ADE-E649-4DD3-BA85-25EA19D0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46CB6-89CF-4BE1-B899-160EEC11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882F64-2559-44EA-992D-DB9EC967ED77}"/>
                  </a:ext>
                </a:extLst>
              </p:cNvPr>
              <p:cNvSpPr txBox="1"/>
              <p:nvPr/>
            </p:nvSpPr>
            <p:spPr>
              <a:xfrm>
                <a:off x="1902940" y="1951834"/>
                <a:ext cx="101325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We simulate a process of bank loans following the above time-lagged causal graph,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 is the protected attribute like race,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 represents the financial status of applicants,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b="0" i="1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represents the decisions about whether to grant loans</a:t>
                </a:r>
                <a:r>
                  <a:rPr lang="en-US" sz="240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882F64-2559-44EA-992D-DB9EC967E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40" y="1951834"/>
                <a:ext cx="10132542" cy="1569660"/>
              </a:xfrm>
              <a:prstGeom prst="rect">
                <a:avLst/>
              </a:prstGeom>
              <a:blipFill>
                <a:blip r:embed="rId6"/>
                <a:stretch>
                  <a:fillRect l="-903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053CE4-BBDD-40A7-B129-B15BDF928E06}"/>
              </a:ext>
            </a:extLst>
          </p:cNvPr>
          <p:cNvSpPr txBox="1"/>
          <p:nvPr/>
        </p:nvSpPr>
        <p:spPr>
          <a:xfrm>
            <a:off x="1902940" y="3897708"/>
            <a:ext cx="5366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sample the predicted decisions from: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0B3EA-6D72-48B2-AFD2-A2CC3E32E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38" y="4395247"/>
            <a:ext cx="5669980" cy="437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3687A-1450-4ECA-9453-D0E72694E8D2}"/>
                  </a:ext>
                </a:extLst>
              </p:cNvPr>
              <p:cNvSpPr txBox="1"/>
              <p:nvPr/>
            </p:nvSpPr>
            <p:spPr>
              <a:xfrm>
                <a:off x="1902940" y="4832623"/>
                <a:ext cx="70913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is generated according to the update rule below: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3687A-1450-4ECA-9453-D0E72694E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40" y="4832623"/>
                <a:ext cx="7091300" cy="461665"/>
              </a:xfrm>
              <a:prstGeom prst="rect">
                <a:avLst/>
              </a:prstGeom>
              <a:blipFill>
                <a:blip r:embed="rId8"/>
                <a:stretch>
                  <a:fillRect l="-17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25051FE-3A28-4A74-A199-431A552B0F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75" y="5294288"/>
            <a:ext cx="5272366" cy="120079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5B94AA2-A668-47DC-85D8-E499CE3E77FE}"/>
              </a:ext>
            </a:extLst>
          </p:cNvPr>
          <p:cNvSpPr txBox="1">
            <a:spLocks/>
          </p:cNvSpPr>
          <p:nvPr/>
        </p:nvSpPr>
        <p:spPr>
          <a:xfrm>
            <a:off x="1520094" y="1231602"/>
            <a:ext cx="9948006" cy="490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Synthetic Data:</a:t>
            </a:r>
            <a:br>
              <a:rPr lang="en-US" sz="2600" dirty="0"/>
            </a:br>
            <a:endParaRPr lang="en-US" dirty="0"/>
          </a:p>
          <a:p>
            <a:pPr lvl="1"/>
            <a:endParaRPr lang="en-US" dirty="0"/>
          </a:p>
          <a:p>
            <a:pPr marL="609585" lvl="1" indent="0">
              <a:buFont typeface="Arial"/>
              <a:buNone/>
            </a:pPr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D9D5C01-1622-4CA6-87B7-FBBC4084A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818" y="148572"/>
            <a:ext cx="2506412" cy="1652046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99E23A-28BF-4863-BB58-13BA9800DD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989775" y="628411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489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2F24-EE05-4C8B-8636-3827DE80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A8AE-B615-419D-A7C0-AE375961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Semi-synthetic Data:</a:t>
            </a:r>
            <a:br>
              <a:rPr lang="en-US" sz="4000" dirty="0"/>
            </a:br>
            <a:endParaRPr lang="en-US" sz="4000" dirty="0"/>
          </a:p>
          <a:p>
            <a:r>
              <a:rPr lang="en-US" dirty="0"/>
              <a:t>Use the Taiwan credit card dataset (Yeh and Lien 2009) as the initial data at t = 1</a:t>
            </a:r>
          </a:p>
          <a:p>
            <a:r>
              <a:rPr lang="en-US" dirty="0"/>
              <a:t>Extract 3000 samples and choose two features PAY AMT1 and PAY AMT2</a:t>
            </a:r>
          </a:p>
          <a:p>
            <a:r>
              <a:rPr lang="en-US" dirty="0"/>
              <a:t>Generate a 4-step dataset using similar update rule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ED5B0-37C7-4574-9E02-7500F776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8CDE2-304B-4831-911A-72137F0D9943}"/>
              </a:ext>
            </a:extLst>
          </p:cNvPr>
          <p:cNvSpPr txBox="1"/>
          <p:nvPr/>
        </p:nvSpPr>
        <p:spPr>
          <a:xfrm>
            <a:off x="1520093" y="5833131"/>
            <a:ext cx="9080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Yeh, I.-C.; and Lien, C.-h. 2009. The comparisons of data mining techniques for the predictive accuracy of probability of default of credit card clients. </a:t>
            </a:r>
            <a:r>
              <a:rPr lang="en-US" sz="1400" b="0" i="0" u="none" strike="noStrike" baseline="0" dirty="0">
                <a:latin typeface="NimbusRomNo9L-ReguItal"/>
              </a:rPr>
              <a:t>Expert Systems with Applications</a:t>
            </a:r>
            <a:r>
              <a:rPr lang="en-US" sz="1400" b="0" i="0" u="none" strike="noStrike" baseline="0" dirty="0">
                <a:latin typeface="NimbusRomNo9L-Regu"/>
              </a:rPr>
              <a:t>, 36(2): 2473–2480.</a:t>
            </a:r>
            <a:endParaRPr lang="en-US" sz="1400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B230BF-C30C-436C-BC30-CEE031ED4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2357" y="6213120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8ADE-E649-4DD3-BA85-25EA19D0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46CB6-89CF-4BE1-B899-160EEC11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04D82E-E995-41CF-9E7C-137A86A8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9948006" cy="4902498"/>
          </a:xfrm>
        </p:spPr>
        <p:txBody>
          <a:bodyPr>
            <a:normAutofit/>
          </a:bodyPr>
          <a:lstStyle/>
          <a:p>
            <a:r>
              <a:rPr lang="en-US" altLang="zh-CN" dirty="0"/>
              <a:t>Results of Synthetic Data</a:t>
            </a:r>
            <a:r>
              <a:rPr lang="en-US" sz="3000" dirty="0"/>
              <a:t>:</a:t>
            </a:r>
            <a:br>
              <a:rPr lang="en-US" sz="2600" dirty="0"/>
            </a:br>
            <a:endParaRPr lang="en-US" dirty="0"/>
          </a:p>
          <a:p>
            <a:pPr lvl="1"/>
            <a:endParaRPr lang="en-US" dirty="0"/>
          </a:p>
          <a:p>
            <a:pPr marL="609585" lvl="1" indent="0">
              <a:buNone/>
            </a:pP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226A8DC-7405-4722-83E3-E2AF2D055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45" y="2255339"/>
            <a:ext cx="4734484" cy="4042333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9FEE761F-F87C-487A-86F4-51CA758CBB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959" y="2606999"/>
            <a:ext cx="5149408" cy="323173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2743A4-7B40-46EA-8ED3-E4088F9050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58513" y="621188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4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8ADE-E649-4DD3-BA85-25EA19D0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46CB6-89CF-4BE1-B899-160EEC11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04D82E-E995-41CF-9E7C-137A86A8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9948006" cy="4902498"/>
          </a:xfrm>
        </p:spPr>
        <p:txBody>
          <a:bodyPr>
            <a:normAutofit/>
          </a:bodyPr>
          <a:lstStyle/>
          <a:p>
            <a:r>
              <a:rPr lang="en-US" altLang="zh-CN" dirty="0"/>
              <a:t>Results of Semi-synthetic Data</a:t>
            </a:r>
            <a:r>
              <a:rPr lang="en-US" sz="3000" dirty="0"/>
              <a:t>:</a:t>
            </a:r>
            <a:br>
              <a:rPr lang="en-US" sz="2600" dirty="0"/>
            </a:br>
            <a:endParaRPr lang="en-US" dirty="0"/>
          </a:p>
          <a:p>
            <a:pPr lvl="1"/>
            <a:endParaRPr lang="en-US" dirty="0"/>
          </a:p>
          <a:p>
            <a:pPr marL="609585" lvl="1" indent="0">
              <a:buNone/>
            </a:pP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D8CCEA2-6CA4-4532-BA09-724B1DCD0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69" y="2191311"/>
            <a:ext cx="4952855" cy="410636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02F1EF-9BF2-41D3-8071-42D6EBD837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58512" y="628411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EED4-817F-4C55-B9E1-AE636EFE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D8F23-EA60-4D83-92EF-1E6CA270B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2" y="1243438"/>
            <a:ext cx="10313531" cy="5295475"/>
          </a:xfrm>
        </p:spPr>
        <p:txBody>
          <a:bodyPr>
            <a:normAutofit/>
          </a:bodyPr>
          <a:lstStyle/>
          <a:p>
            <a:r>
              <a:rPr lang="en-US" sz="2600" dirty="0"/>
              <a:t>Proposed a framework to achieve long-term fairness in sequential decision making.</a:t>
            </a:r>
          </a:p>
          <a:p>
            <a:r>
              <a:rPr lang="en-US" sz="2600" dirty="0"/>
              <a:t>Measured both long-term and short-term fairness as path-specific effects in a time-lagged causal graph.</a:t>
            </a:r>
          </a:p>
          <a:p>
            <a:r>
              <a:rPr lang="en-US" sz="2600" b="0" i="0" dirty="0">
                <a:solidFill>
                  <a:srgbClr val="000000"/>
                </a:solidFill>
                <a:effectLst/>
              </a:rPr>
              <a:t>Formulated as a performative risk optimization problem, and repeated risk </a:t>
            </a:r>
            <a:r>
              <a:rPr lang="en-US" sz="2600" dirty="0">
                <a:solidFill>
                  <a:srgbClr val="000000"/>
                </a:solidFill>
              </a:rPr>
              <a:t>minimization is adopted to train the model on the datasets sampled from post-intervention distributions.</a:t>
            </a:r>
          </a:p>
          <a:p>
            <a:r>
              <a:rPr lang="en-US" sz="2600" dirty="0">
                <a:solidFill>
                  <a:srgbClr val="000000"/>
                </a:solidFill>
              </a:rPr>
              <a:t>Theoretically analyzed the convergence of the proposed algorithm.</a:t>
            </a:r>
          </a:p>
          <a:p>
            <a:r>
              <a:rPr lang="en-US" sz="2600" dirty="0">
                <a:solidFill>
                  <a:srgbClr val="000000"/>
                </a:solidFill>
              </a:rPr>
              <a:t>Conducted experiments on both synthetic and semi-synthetic datasets to show the effectiveness of the proposed framework and algorithm.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C3492-33D4-4140-9181-1A823326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E0421D-A20D-466E-8678-F965DD24AB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8229" y="6284119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0E3D2-0A96-4F92-8158-B607C361B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224" y="1352723"/>
            <a:ext cx="10979776" cy="1470025"/>
          </a:xfrm>
        </p:spPr>
        <p:txBody>
          <a:bodyPr/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Achieving Long-term Fairness in Sequential Decision Making</a:t>
            </a:r>
            <a:endParaRPr lang="en-US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21AD49-4079-4F2D-9A8B-0DD1BF0FBAF1}"/>
              </a:ext>
            </a:extLst>
          </p:cNvPr>
          <p:cNvGrpSpPr/>
          <p:nvPr/>
        </p:nvGrpSpPr>
        <p:grpSpPr>
          <a:xfrm>
            <a:off x="7020758" y="3429000"/>
            <a:ext cx="1165704" cy="1945481"/>
            <a:chOff x="4762011" y="3450021"/>
            <a:chExt cx="1165704" cy="19454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352A66-479E-4A91-953D-69289155E8CD}"/>
                </a:ext>
              </a:extLst>
            </p:cNvPr>
            <p:cNvSpPr txBox="1"/>
            <p:nvPr/>
          </p:nvSpPr>
          <p:spPr>
            <a:xfrm>
              <a:off x="4762011" y="5026170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  <a:cs typeface="MV Boli" panose="02000500030200090000" pitchFamily="2" charset="0"/>
                </a:rPr>
                <a:t>Lu</a:t>
              </a:r>
              <a:r>
                <a:rPr lang="en-US" b="1" dirty="0">
                  <a:latin typeface="+mj-lt"/>
                </a:rPr>
                <a:t> </a:t>
              </a:r>
              <a:r>
                <a:rPr lang="en-US" b="1" dirty="0">
                  <a:latin typeface="+mj-lt"/>
                  <a:cs typeface="MV Boli" panose="02000500030200090000" pitchFamily="2" charset="0"/>
                </a:rPr>
                <a:t>Zhang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10F2D77-6412-4D22-9F45-C9C0259B7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011" y="3450021"/>
              <a:ext cx="1047750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87C402-5072-4E9E-8964-C4CDD2D7E7BB}"/>
              </a:ext>
            </a:extLst>
          </p:cNvPr>
          <p:cNvGrpSpPr/>
          <p:nvPr/>
        </p:nvGrpSpPr>
        <p:grpSpPr>
          <a:xfrm>
            <a:off x="5305914" y="3424476"/>
            <a:ext cx="1189365" cy="1950005"/>
            <a:chOff x="2772369" y="3424476"/>
            <a:chExt cx="1189365" cy="1950005"/>
          </a:xfrm>
        </p:grpSpPr>
        <p:pic>
          <p:nvPicPr>
            <p:cNvPr id="15" name="Picture 14" descr="A person that is standing in the grass&#10;&#10;Description automatically generated">
              <a:extLst>
                <a:ext uri="{FF2B5EF4-FFF2-40B4-BE49-F238E27FC236}">
                  <a16:creationId xmlns:a16="http://schemas.microsoft.com/office/drawing/2014/main" id="{B6EC07E8-B9A0-4042-8334-4F69CCD8B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7632" r="36175" b="55603"/>
            <a:stretch/>
          </p:blipFill>
          <p:spPr>
            <a:xfrm>
              <a:off x="2872675" y="3424476"/>
              <a:ext cx="1023527" cy="157614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FFECA3-3107-4606-AFA8-B11ECA957B62}"/>
                </a:ext>
              </a:extLst>
            </p:cNvPr>
            <p:cNvSpPr txBox="1"/>
            <p:nvPr/>
          </p:nvSpPr>
          <p:spPr>
            <a:xfrm>
              <a:off x="2772369" y="5005149"/>
              <a:ext cx="1189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  <a:cs typeface="MV Boli" panose="02000500030200090000" pitchFamily="2" charset="0"/>
                </a:rPr>
                <a:t>Yaowei Hu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855D6-35AD-4ADC-8B31-FB9B99970DAC}"/>
              </a:ext>
            </a:extLst>
          </p:cNvPr>
          <p:cNvSpPr txBox="1"/>
          <p:nvPr/>
        </p:nvSpPr>
        <p:spPr>
          <a:xfrm>
            <a:off x="2603126" y="6048574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This work was supported in part by NSF 1910284, 1920920, and 1946391.</a:t>
            </a:r>
            <a:endParaRPr lang="en-US" sz="1400" dirty="0"/>
          </a:p>
        </p:txBody>
      </p:sp>
      <p:pic>
        <p:nvPicPr>
          <p:cNvPr id="26" name="Picture 6" descr="Image result for nsf logo">
            <a:extLst>
              <a:ext uri="{FF2B5EF4-FFF2-40B4-BE49-F238E27FC236}">
                <a16:creationId xmlns:a16="http://schemas.microsoft.com/office/drawing/2014/main" id="{21F70F02-1E8B-42D7-9141-E7CC70C9D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976" r="17557"/>
          <a:stretch/>
        </p:blipFill>
        <p:spPr bwMode="auto">
          <a:xfrm>
            <a:off x="1480787" y="5716758"/>
            <a:ext cx="993764" cy="9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B025C8-B7C6-4DB4-82FE-64E8A27917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93952" y="6048574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B0B0-C1F6-47FF-B8F0-592268CA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sz="4800" dirty="0"/>
              <a:t>ecision </a:t>
            </a:r>
            <a:r>
              <a:rPr lang="en-US" dirty="0"/>
              <a:t>M</a:t>
            </a:r>
            <a:r>
              <a:rPr lang="en-US" sz="4800" dirty="0"/>
              <a:t>aking </a:t>
            </a:r>
            <a:r>
              <a:rPr lang="en-US" dirty="0"/>
              <a:t>S</a:t>
            </a:r>
            <a:r>
              <a:rPr lang="en-US" sz="4800" dirty="0"/>
              <a:t>ystems </a:t>
            </a:r>
            <a:r>
              <a:rPr lang="en-US" dirty="0"/>
              <a:t>Are </a:t>
            </a:r>
            <a:r>
              <a:rPr lang="en-US" dirty="0">
                <a:cs typeface="Arial" panose="020B0604020202020204" pitchFamily="34" charset="0"/>
              </a:rPr>
              <a:t>Dynamic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FFAB3-978F-47D4-B4B2-74537461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B1395-9FE6-4A4D-9071-663887F743CE}"/>
              </a:ext>
            </a:extLst>
          </p:cNvPr>
          <p:cNvSpPr txBox="1"/>
          <p:nvPr/>
        </p:nvSpPr>
        <p:spPr>
          <a:xfrm>
            <a:off x="1530224" y="1653080"/>
            <a:ext cx="9488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practice, decision making systems are usually operating in </a:t>
            </a:r>
          </a:p>
          <a:p>
            <a:r>
              <a:rPr lang="en-US" sz="2800" dirty="0"/>
              <a:t>      a dynamic manner such that the classifier makes sequential </a:t>
            </a:r>
          </a:p>
          <a:p>
            <a:r>
              <a:rPr lang="en-US" sz="2800" dirty="0"/>
              <a:t>      decisions over a period of time.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E5900-F3F7-4FAC-A84B-49A625F2D0C1}"/>
              </a:ext>
            </a:extLst>
          </p:cNvPr>
          <p:cNvSpPr txBox="1"/>
          <p:nvPr/>
        </p:nvSpPr>
        <p:spPr>
          <a:xfrm>
            <a:off x="1629354" y="3332013"/>
            <a:ext cx="151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u="sng" dirty="0"/>
              <a:t>Example</a:t>
            </a:r>
            <a:r>
              <a:rPr lang="en-US" altLang="zh-CN" sz="2800" dirty="0"/>
              <a:t>: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AB6484-5EFA-44F3-A0E2-CF4C6D9B6A55}"/>
              </a:ext>
            </a:extLst>
          </p:cNvPr>
          <p:cNvGrpSpPr/>
          <p:nvPr/>
        </p:nvGrpSpPr>
        <p:grpSpPr>
          <a:xfrm>
            <a:off x="6924680" y="4048553"/>
            <a:ext cx="3570481" cy="2178034"/>
            <a:chOff x="4715406" y="1712081"/>
            <a:chExt cx="3570481" cy="21780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50DDAB-E72E-4405-91B3-0085E528FFBC}"/>
                </a:ext>
              </a:extLst>
            </p:cNvPr>
            <p:cNvSpPr/>
            <p:nvPr/>
          </p:nvSpPr>
          <p:spPr>
            <a:xfrm>
              <a:off x="4729064" y="1712081"/>
              <a:ext cx="3556823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The bank uses the applicants’ credit 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scores to make loan decisions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F8B28D-7F15-4869-A57E-DB301E537D5E}"/>
                </a:ext>
              </a:extLst>
            </p:cNvPr>
            <p:cNvSpPr txBox="1"/>
            <p:nvPr/>
          </p:nvSpPr>
          <p:spPr>
            <a:xfrm>
              <a:off x="4715406" y="2685682"/>
              <a:ext cx="3569522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bank’s decisions will affect the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applicants’ credit scores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3FC56ADB-D726-4110-B2E1-F99A1353EB97}"/>
                </a:ext>
              </a:extLst>
            </p:cNvPr>
            <p:cNvCxnSpPr>
              <a:cxnSpLocks/>
              <a:stCxn id="46" idx="3"/>
              <a:endCxn id="32" idx="3"/>
            </p:cNvCxnSpPr>
            <p:nvPr/>
          </p:nvCxnSpPr>
          <p:spPr>
            <a:xfrm flipH="1">
              <a:off x="8284928" y="2035247"/>
              <a:ext cx="959" cy="973601"/>
            </a:xfrm>
            <a:prstGeom prst="curvedConnector3">
              <a:avLst>
                <a:gd name="adj1" fmla="val -60774453"/>
              </a:avLst>
            </a:prstGeom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Connector: Curved 47">
              <a:extLst>
                <a:ext uri="{FF2B5EF4-FFF2-40B4-BE49-F238E27FC236}">
                  <a16:creationId xmlns:a16="http://schemas.microsoft.com/office/drawing/2014/main" id="{CD7F5237-A9E1-41B4-A186-E11DCFCE6A44}"/>
                </a:ext>
              </a:extLst>
            </p:cNvPr>
            <p:cNvCxnSpPr>
              <a:cxnSpLocks/>
              <a:stCxn id="32" idx="1"/>
              <a:endCxn id="46" idx="1"/>
            </p:cNvCxnSpPr>
            <p:nvPr/>
          </p:nvCxnSpPr>
          <p:spPr>
            <a:xfrm rot="10800000" flipH="1">
              <a:off x="4715406" y="2035248"/>
              <a:ext cx="13658" cy="973601"/>
            </a:xfrm>
            <a:prstGeom prst="curvedConnector3">
              <a:avLst>
                <a:gd name="adj1" fmla="val -3845094"/>
              </a:avLst>
            </a:prstGeom>
            <a:ln w="285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4EF8687F-68AB-4881-AFE8-7E3CABFF8C42}"/>
                </a:ext>
              </a:extLst>
            </p:cNvPr>
            <p:cNvSpPr txBox="1"/>
            <p:nvPr/>
          </p:nvSpPr>
          <p:spPr>
            <a:xfrm>
              <a:off x="5473123" y="3428450"/>
              <a:ext cx="205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Feedback Loop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591708-73A0-412E-81E9-95CBDC878CCA}"/>
              </a:ext>
            </a:extLst>
          </p:cNvPr>
          <p:cNvGrpSpPr/>
          <p:nvPr/>
        </p:nvGrpSpPr>
        <p:grpSpPr>
          <a:xfrm>
            <a:off x="2084790" y="4407977"/>
            <a:ext cx="3471764" cy="1210174"/>
            <a:chOff x="1774397" y="4710210"/>
            <a:chExt cx="3471764" cy="1210174"/>
          </a:xfrm>
        </p:grpSpPr>
        <p:pic>
          <p:nvPicPr>
            <p:cNvPr id="1028" name="Picture 4" descr="Bank icon Royalty Free Vector Image - VectorStock">
              <a:extLst>
                <a:ext uri="{FF2B5EF4-FFF2-40B4-BE49-F238E27FC236}">
                  <a16:creationId xmlns:a16="http://schemas.microsoft.com/office/drawing/2014/main" id="{B3462CE4-F3A0-437A-A5BC-CF7F141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7" y="4762925"/>
              <a:ext cx="1034194" cy="1118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in on Icon People">
              <a:extLst>
                <a:ext uri="{FF2B5EF4-FFF2-40B4-BE49-F238E27FC236}">
                  <a16:creationId xmlns:a16="http://schemas.microsoft.com/office/drawing/2014/main" id="{05673D23-2BCB-4D45-B514-4B30DD2CA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4397" y="4723838"/>
              <a:ext cx="1196546" cy="1196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838079-326F-4238-9EE9-70A140065AD6}"/>
                </a:ext>
              </a:extLst>
            </p:cNvPr>
            <p:cNvSpPr txBox="1"/>
            <p:nvPr/>
          </p:nvSpPr>
          <p:spPr>
            <a:xfrm>
              <a:off x="3157401" y="4710210"/>
              <a:ext cx="899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Loan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1EEDDF0-D4F9-41AB-AF99-B65A27EFAAB4}"/>
                </a:ext>
              </a:extLst>
            </p:cNvPr>
            <p:cNvCxnSpPr>
              <a:stCxn id="1030" idx="3"/>
              <a:endCxn id="1028" idx="1"/>
            </p:cNvCxnSpPr>
            <p:nvPr/>
          </p:nvCxnSpPr>
          <p:spPr>
            <a:xfrm>
              <a:off x="2970943" y="5322111"/>
              <a:ext cx="12410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B85514-B8B0-486D-A9D8-84461A096B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18271" y="628411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824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3579">
        <p:sndAc>
          <p:endSnd/>
        </p:sndAc>
      </p:transition>
    </mc:Choice>
    <mc:Fallback xmlns="">
      <p:transition advTm="43579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5" grpId="0"/>
    </p:bldLst>
  </p:timing>
  <p:extLst>
    <p:ext uri="{E180D4A7-C9FB-4DFB-919C-405C955672EB}">
      <p14:showEvtLst xmlns:p14="http://schemas.microsoft.com/office/powerpoint/2010/main">
        <p14:playEvt time="77" objId="8"/>
        <p14:stopEvt time="43579" objId="8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CFE3-6D80-428E-A077-983FB258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Fairness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D4C41-2A6E-4A5F-958A-FD0402544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 decision making should concern not only the fairness of a single decision but more importantly, whether a decision model can impose fair long-term effects on different groups. </a:t>
            </a:r>
          </a:p>
          <a:p>
            <a:endParaRPr lang="en-US" dirty="0"/>
          </a:p>
          <a:p>
            <a:r>
              <a:rPr lang="en-US" dirty="0"/>
              <a:t>This notion of fairness is referred to as long-term fairness in recent studies.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28CE2-BA40-4CDC-9280-B0C3FF03E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F52F27-9D57-474A-8339-5FF04EFF24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2615" y="6265129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8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268">
        <p:sndAc>
          <p:endSnd/>
        </p:sndAc>
      </p:transition>
    </mc:Choice>
    <mc:Fallback xmlns="">
      <p:transition advTm="20268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1" objId="6"/>
        <p14:stopEvt time="20107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E024-899C-46A6-B709-E9770FDF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CA0B8-5C54-422F-83DA-28810F7C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DE7E6-ED7E-4C3F-9896-5405CE3E881D}"/>
              </a:ext>
            </a:extLst>
          </p:cNvPr>
          <p:cNvSpPr txBox="1"/>
          <p:nvPr/>
        </p:nvSpPr>
        <p:spPr>
          <a:xfrm>
            <a:off x="1530224" y="1673821"/>
            <a:ext cx="7466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challenges of achieving long-term fairness: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C7ECB-43BD-4DFD-BF23-C875EAE5D94D}"/>
              </a:ext>
            </a:extLst>
          </p:cNvPr>
          <p:cNvSpPr txBox="1"/>
          <p:nvPr/>
        </p:nvSpPr>
        <p:spPr>
          <a:xfrm>
            <a:off x="2086960" y="2610714"/>
            <a:ext cx="979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b="1" dirty="0"/>
              <a:t>Feedback Loop</a:t>
            </a:r>
            <a:r>
              <a:rPr lang="en-US" sz="2400" dirty="0"/>
              <a:t>. Without knowing how the population would be reshaped </a:t>
            </a:r>
          </a:p>
          <a:p>
            <a:r>
              <a:rPr lang="en-US" sz="2400" dirty="0"/>
              <a:t>by decisions, enforcing any fairness constraint may create negative feedback </a:t>
            </a:r>
          </a:p>
          <a:p>
            <a:r>
              <a:rPr lang="en-US" sz="2400" dirty="0"/>
              <a:t>loops and eventually harm fairness in the long run.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932E22-EE6C-40E7-8E2D-0524324E9850}"/>
              </a:ext>
            </a:extLst>
          </p:cNvPr>
          <p:cNvSpPr txBox="1"/>
          <p:nvPr/>
        </p:nvSpPr>
        <p:spPr>
          <a:xfrm>
            <a:off x="2086960" y="4224716"/>
            <a:ext cx="9456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b="1" dirty="0"/>
              <a:t>Distribution Shift</a:t>
            </a:r>
            <a:r>
              <a:rPr lang="en-US" sz="2400" dirty="0"/>
              <a:t>. </a:t>
            </a:r>
            <a:r>
              <a:rPr lang="en-US" altLang="zh-CN" sz="2400" dirty="0"/>
              <a:t>Ignoring the distribution shift will critically affect the </a:t>
            </a:r>
          </a:p>
          <a:p>
            <a:r>
              <a:rPr lang="en-US" altLang="zh-CN" sz="2400" dirty="0"/>
              <a:t>achievement of long-term fairness, as long-term fairness is affected by all </a:t>
            </a:r>
          </a:p>
          <a:p>
            <a:r>
              <a:rPr lang="en-US" altLang="zh-CN" sz="2400" dirty="0"/>
              <a:t>decisions made by the model along the time.</a:t>
            </a:r>
            <a:endParaRPr lang="en-US" sz="24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9191C4-68DB-48E9-9BCB-CE8FE2D976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1296" y="628411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71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E96F-058C-40FE-B0F3-BA96F398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7A00F-7252-461B-888D-D206DBE7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E5683-DFFB-42E4-BA70-554D3A86A05F}"/>
              </a:ext>
            </a:extLst>
          </p:cNvPr>
          <p:cNvSpPr txBox="1"/>
          <p:nvPr/>
        </p:nvSpPr>
        <p:spPr>
          <a:xfrm>
            <a:off x="1520093" y="2830447"/>
            <a:ext cx="10426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W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e propose a framework for formulating long-term fair sequential decision making as performative risk optimization problem.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B41ED-39A4-4347-89D4-F2D328FA32D0}"/>
              </a:ext>
            </a:extLst>
          </p:cNvPr>
          <p:cNvSpPr txBox="1"/>
          <p:nvPr/>
        </p:nvSpPr>
        <p:spPr>
          <a:xfrm>
            <a:off x="1520093" y="4161976"/>
            <a:ext cx="98861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E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xperiments on both synthetic and real-world datasets show that the proposed method can achieve long-term fairness in multiple time steps.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4C144-C7CD-4370-800B-C988C675FC82}"/>
              </a:ext>
            </a:extLst>
          </p:cNvPr>
          <p:cNvSpPr txBox="1"/>
          <p:nvPr/>
        </p:nvSpPr>
        <p:spPr>
          <a:xfrm>
            <a:off x="1520093" y="1687628"/>
            <a:ext cx="8071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</a:rPr>
              <a:t>We propose a causality-based long-fairness notion.</a:t>
            </a:r>
            <a:endParaRPr lang="en-US" sz="2800" dirty="0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4B4198-97D2-4344-8B84-4584B096B6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2936" y="6284119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7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5A3F-DC55-4A2E-AB5A-186339CD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Preliminaries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A3586-3041-43A5-BE0C-9159F5B071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42692" y="1414164"/>
                <a:ext cx="10490932" cy="53073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Structural Causal Model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sz="2400" i="1" dirty="0"/>
                  <a:t>A structural causal model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i="1" dirty="0"/>
                  <a:t> is represented by a quadruple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&gt;</m:t>
                    </m:r>
                  </m:oMath>
                </a14:m>
                <a:r>
                  <a:rPr lang="en-US" altLang="zh-CN" sz="2400" b="0" dirty="0">
                    <a:latin typeface="+mj-lt"/>
                  </a:rPr>
                  <a:t> where,</a:t>
                </a:r>
                <a:endParaRPr lang="en-US" sz="2400" b="0" dirty="0"/>
              </a:p>
              <a:p>
                <a:pPr marL="990586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i="1" dirty="0"/>
                  <a:t>is a set of </a:t>
                </a:r>
                <a:r>
                  <a:rPr lang="en-US" i="1" dirty="0"/>
                  <a:t>exogenous random variables that are determined by factors outside the model. </a:t>
                </a:r>
              </a:p>
              <a:p>
                <a:pPr marL="990586" lvl="1" indent="-457200">
                  <a:buFont typeface="+mj-lt"/>
                  <a:buAutoNum type="arabicPeriod"/>
                </a:pPr>
                <a:r>
                  <a:rPr lang="en-US" i="1" dirty="0"/>
                  <a:t> </a:t>
                </a:r>
                <a:r>
                  <a:rPr lang="en-US" b="1" i="1" dirty="0"/>
                  <a:t>V </a:t>
                </a:r>
                <a:r>
                  <a:rPr lang="en-US" i="1" dirty="0"/>
                  <a:t>is a set of endogenous variables that are determined by variables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 </a:t>
                </a:r>
              </a:p>
              <a:p>
                <a:pPr marL="990586" lvl="1" indent="-4572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a set of structural equations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to </a:t>
                </a:r>
                <a:r>
                  <a:rPr lang="en-US" b="1" i="1" dirty="0"/>
                  <a:t>V. </a:t>
                </a:r>
                <a:r>
                  <a:rPr lang="en-US" i="1" dirty="0"/>
                  <a:t>Specifically,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there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m:rPr>
                        <m:nor/>
                      </m:rPr>
                      <a:rPr lang="en-US" i="1" baseline="-25000" dirty="0"/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mapping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to </a:t>
                </a:r>
                <a:r>
                  <a:rPr lang="en-US" b="1" i="1" dirty="0"/>
                  <a:t>V</a:t>
                </a:r>
                <a:r>
                  <a:rPr lang="en-US" i="1" dirty="0"/>
                  <a:t>, </a:t>
                </a:r>
                <a:r>
                  <a:rPr lang="en-US" i="1" dirty="0" err="1"/>
                  <a:t>i.e</a:t>
                </a:r>
                <a:r>
                  <a:rPr lang="en-US" i="1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pa</m:t>
                    </m:r>
                    <m:r>
                      <m:rPr>
                        <m:nor/>
                      </m:rPr>
                      <a:rPr lang="en-US" b="0" i="1" baseline="-2500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b="0" i="1" baseline="-2500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pa</m:t>
                    </m:r>
                    <m:r>
                      <m:rPr>
                        <m:nor/>
                      </m:rPr>
                      <a:rPr lang="en-US" i="1" baseline="-250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m:rPr>
                        <m:sty m:val="p"/>
                      </m:rPr>
                      <a:rPr lang="en-US" baseline="-250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are realization of a set of endogenous variables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PA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\</m:t>
                    </m:r>
                    <m:r>
                      <m:rPr>
                        <m:sty m:val="p"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and a set of exogenous variables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i="1" dirty="0"/>
                  <a:t> respectively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We assume the Markovian model in this 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A3586-3041-43A5-BE0C-9159F5B07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2692" y="1414164"/>
                <a:ext cx="10490932" cy="5307312"/>
              </a:xfrm>
              <a:blipFill>
                <a:blip r:embed="rId6"/>
                <a:stretch>
                  <a:fillRect l="-1046" t="-1148" r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D2F21-20D2-43BA-AFD4-B6E3C9FB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D21D24-1FA2-40C3-9E6C-11C466FAA9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39991" y="628411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766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9094-1A49-4FCE-A720-FC960295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Preliminaries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7D676-BD6B-4C19-B009-BBC70E68D6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47099" y="1414164"/>
                <a:ext cx="10395682" cy="5124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 Intervention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i="1" dirty="0"/>
                  <a:t>An intervention on endogenous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is defined as the substitution of structural equation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PA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 with a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i="1" dirty="0"/>
                  <a:t>, denoted as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for short</a:t>
                </a:r>
                <a:r>
                  <a:rPr lang="en-US" sz="2400" dirty="0"/>
                  <a:t>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dirty="0"/>
                  <a:t>Soft Intervention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</a:t>
                </a:r>
                <a:r>
                  <a:rPr lang="en-US" sz="2400" i="1" dirty="0"/>
                  <a:t>An intervention on endogenous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i="1" dirty="0"/>
                  <a:t> is defined as the substitution of structural equation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PA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 with a new function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400" i="1" dirty="0"/>
                  <a:t>, which is 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denoted by </a:t>
                </a:r>
                <a:r>
                  <a:rPr lang="en-US" altLang="zh-CN" sz="2400" dirty="0"/>
                  <a:t>θ</a:t>
                </a:r>
                <a:r>
                  <a:rPr lang="en-US" sz="2400" i="1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7D676-BD6B-4C19-B009-BBC70E68D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7099" y="1414164"/>
                <a:ext cx="10395682" cy="5124749"/>
              </a:xfrm>
              <a:blipFill>
                <a:blip r:embed="rId6"/>
                <a:stretch>
                  <a:fillRect l="-1056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F095C-43F7-41E5-AA4D-BD6E8D67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39ACBA-5B62-4B24-9940-3D570A55DF0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23822" y="628411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05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i="0" dirty="0">
                <a:effectLst/>
              </a:rPr>
              <a:t>Notation Table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AE6A22D2-A9D6-4021-BE36-07FBDF05A8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075569"/>
                  </p:ext>
                </p:extLst>
              </p:nvPr>
            </p:nvGraphicFramePr>
            <p:xfrm>
              <a:off x="1850157" y="1956196"/>
              <a:ext cx="9406267" cy="3134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4927">
                      <a:extLst>
                        <a:ext uri="{9D8B030D-6E8A-4147-A177-3AD203B41FA5}">
                          <a16:colId xmlns:a16="http://schemas.microsoft.com/office/drawing/2014/main" val="2574261262"/>
                        </a:ext>
                      </a:extLst>
                    </a:gridCol>
                    <a:gridCol w="6271340">
                      <a:extLst>
                        <a:ext uri="{9D8B030D-6E8A-4147-A177-3AD203B41FA5}">
                          <a16:colId xmlns:a16="http://schemas.microsoft.com/office/drawing/2014/main" val="16809292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35323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={(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)}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A temporal dataset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6813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A time-invariant protected attribute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2198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A set of time-dependent unprotected attributes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2178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={+1, −1}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A time-dependent class label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2539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A predictive decision model parameterized by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  <a:p>
                          <a:pPr marL="0" marR="0" lvl="0" indent="0" algn="l" defTabSz="60958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=1 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≥ </m:t>
                              </m:r>
                            </m:oMath>
                          </a14:m>
                          <a:r>
                            <a:rPr lang="en-US" altLang="zh-CN" dirty="0"/>
                            <a:t>0 and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=-1 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altLang="zh-CN" dirty="0"/>
                            <a:t> 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8936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AE6A22D2-A9D6-4021-BE36-07FBDF05A8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075569"/>
                  </p:ext>
                </p:extLst>
              </p:nvPr>
            </p:nvGraphicFramePr>
            <p:xfrm>
              <a:off x="1850157" y="1956196"/>
              <a:ext cx="9406267" cy="3134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4927">
                      <a:extLst>
                        <a:ext uri="{9D8B030D-6E8A-4147-A177-3AD203B41FA5}">
                          <a16:colId xmlns:a16="http://schemas.microsoft.com/office/drawing/2014/main" val="2574261262"/>
                        </a:ext>
                      </a:extLst>
                    </a:gridCol>
                    <a:gridCol w="6271340">
                      <a:extLst>
                        <a:ext uri="{9D8B030D-6E8A-4147-A177-3AD203B41FA5}">
                          <a16:colId xmlns:a16="http://schemas.microsoft.com/office/drawing/2014/main" val="168092928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Description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3532333"/>
                      </a:ext>
                    </a:extLst>
                  </a:tr>
                  <a:tr h="4728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4" t="-105128" r="-200583" b="-49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A temporal dataset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681311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4" t="-213333" r="-200583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A time-invariant protected attribute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219893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4" t="-309211" r="-200583" b="-3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A set of time-dependent unprotected attributes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21781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4" t="-414667" r="-200583" b="-2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A time-dependent class label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2539161"/>
                      </a:ext>
                    </a:extLst>
                  </a:tr>
                  <a:tr h="8327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94" t="-281752" r="-200583" b="-160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146" t="-281752" r="-389" b="-160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89362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C72E31-0271-4752-86E0-199257FC5F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2597" y="628411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196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>
        <p:sndAc>
          <p:endSnd/>
        </p:sndAc>
      </p:transition>
    </mc:Choice>
    <mc:Fallback xmlns="">
      <p:transition advTm="5745"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7.4|1.7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1_Office Theme">
  <a:themeElements>
    <a:clrScheme name="Arkansas">
      <a:dk1>
        <a:srgbClr val="000000"/>
      </a:dk1>
      <a:lt1>
        <a:srgbClr val="FFFFFF"/>
      </a:lt1>
      <a:dk2>
        <a:srgbClr val="9D2235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904955"/>
      </a:accent6>
      <a:hlink>
        <a:srgbClr val="808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7163</TotalTime>
  <Words>1732</Words>
  <Application>Microsoft Office PowerPoint</Application>
  <PresentationFormat>Widescreen</PresentationFormat>
  <Paragraphs>192</Paragraphs>
  <Slides>28</Slides>
  <Notes>17</Notes>
  <HiddenSlides>0</HiddenSlides>
  <MMClips>28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NimbusRomNo9L-Medi</vt:lpstr>
      <vt:lpstr>NimbusRomNo9L-Regu</vt:lpstr>
      <vt:lpstr>NimbusRomNo9L-ReguItal</vt:lpstr>
      <vt:lpstr>Arial</vt:lpstr>
      <vt:lpstr>Calibri</vt:lpstr>
      <vt:lpstr>Cambria Math</vt:lpstr>
      <vt:lpstr>1_Office Theme</vt:lpstr>
      <vt:lpstr>PowerPoint Presentation</vt:lpstr>
      <vt:lpstr>Fair Machine Learning</vt:lpstr>
      <vt:lpstr>Decision Making Systems Are Dynamic</vt:lpstr>
      <vt:lpstr>Long-term Fairness</vt:lpstr>
      <vt:lpstr>The Challenges</vt:lpstr>
      <vt:lpstr>Main Contributions</vt:lpstr>
      <vt:lpstr>Preliminaries</vt:lpstr>
      <vt:lpstr>Preliminaries</vt:lpstr>
      <vt:lpstr>Notation Table</vt:lpstr>
      <vt:lpstr>Causality-based Long-term Fairness</vt:lpstr>
      <vt:lpstr>Causality-based Long-term Fairness</vt:lpstr>
      <vt:lpstr>Loss Function and Short-term Fairness</vt:lpstr>
      <vt:lpstr>Loss Function and Short-term Fairness</vt:lpstr>
      <vt:lpstr>Soft Intervention for Model Deployment</vt:lpstr>
      <vt:lpstr>Learning Fair Decision Model</vt:lpstr>
      <vt:lpstr>Performative Risk Optimization</vt:lpstr>
      <vt:lpstr>Performative Risk Optimization</vt:lpstr>
      <vt:lpstr>Performative Risk Optimization</vt:lpstr>
      <vt:lpstr>Performative Risk Optimization</vt:lpstr>
      <vt:lpstr>Repeated Risk Minimization</vt:lpstr>
      <vt:lpstr>Convergence Analysis of RRM</vt:lpstr>
      <vt:lpstr>Experiments</vt:lpstr>
      <vt:lpstr>Experiments</vt:lpstr>
      <vt:lpstr>Experiments</vt:lpstr>
      <vt:lpstr>Experiments</vt:lpstr>
      <vt:lpstr>Experiments</vt:lpstr>
      <vt:lpstr>Conclusions</vt:lpstr>
      <vt:lpstr>Achieving Long-term Fairness in Sequential Decision Making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 Zhang</dc:creator>
  <cp:lastModifiedBy>Yaowei Hu</cp:lastModifiedBy>
  <cp:revision>209</cp:revision>
  <dcterms:created xsi:type="dcterms:W3CDTF">2020-10-15T14:58:30Z</dcterms:created>
  <dcterms:modified xsi:type="dcterms:W3CDTF">2022-01-29T22:51:31Z</dcterms:modified>
</cp:coreProperties>
</file>